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3.svg" ContentType="image/svg+xml"/>
  <Override PartName="/ppt/media/image1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4" r:id="rId4"/>
    <p:sldMasterId id="2147483688" r:id="rId5"/>
  </p:sldMasterIdLst>
  <p:notesMasterIdLst>
    <p:notesMasterId r:id="rId10"/>
  </p:notesMasterIdLst>
  <p:sldIdLst>
    <p:sldId id="331" r:id="rId6"/>
    <p:sldId id="355" r:id="rId7"/>
    <p:sldId id="333" r:id="rId8"/>
    <p:sldId id="349" r:id="rId9"/>
    <p:sldId id="334" r:id="rId11"/>
    <p:sldId id="350" r:id="rId12"/>
    <p:sldId id="346" r:id="rId13"/>
    <p:sldId id="347" r:id="rId14"/>
    <p:sldId id="348" r:id="rId15"/>
    <p:sldId id="351" r:id="rId16"/>
    <p:sldId id="336" r:id="rId17"/>
    <p:sldId id="337" r:id="rId18"/>
    <p:sldId id="357" r:id="rId19"/>
    <p:sldId id="358" r:id="rId20"/>
    <p:sldId id="356" r:id="rId21"/>
    <p:sldId id="352" r:id="rId22"/>
    <p:sldId id="338" r:id="rId23"/>
    <p:sldId id="339" r:id="rId24"/>
    <p:sldId id="354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gs" Target="tags/tag133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5F825-9C29-43CC-BB96-80A60E9689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5F825-9C29-43CC-BB96-80A60E9689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5F825-9C29-43CC-BB96-80A60E9689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5F825-9C29-43CC-BB96-80A60E9689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0" Type="http://schemas.microsoft.com/office/2007/relationships/hdphoto" Target="../media/image3.wdp"/><Relationship Id="rId2" Type="http://schemas.openxmlformats.org/officeDocument/2006/relationships/tags" Target="../tags/tag1.xml"/><Relationship Id="rId19" Type="http://schemas.openxmlformats.org/officeDocument/2006/relationships/image" Target="../media/image2.png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1" Type="http://schemas.microsoft.com/office/2007/relationships/hdphoto" Target="../media/image5.wdp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4" Type="http://schemas.openxmlformats.org/officeDocument/2006/relationships/tags" Target="../tags/tag42.xml"/><Relationship Id="rId13" Type="http://schemas.openxmlformats.org/officeDocument/2006/relationships/image" Target="../media/image6.png"/><Relationship Id="rId12" Type="http://schemas.openxmlformats.org/officeDocument/2006/relationships/tags" Target="../tags/tag41.xml"/><Relationship Id="rId11" Type="http://schemas.openxmlformats.org/officeDocument/2006/relationships/tags" Target="../tags/tag40.xml"/><Relationship Id="rId10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9" Type="http://schemas.openxmlformats.org/officeDocument/2006/relationships/tags" Target="../tags/tag89.xml"/><Relationship Id="rId18" Type="http://schemas.openxmlformats.org/officeDocument/2006/relationships/tags" Target="../tags/tag88.xml"/><Relationship Id="rId17" Type="http://schemas.openxmlformats.org/officeDocument/2006/relationships/tags" Target="../tags/tag87.xml"/><Relationship Id="rId16" Type="http://schemas.openxmlformats.org/officeDocument/2006/relationships/tags" Target="../tags/tag86.xml"/><Relationship Id="rId15" Type="http://schemas.openxmlformats.org/officeDocument/2006/relationships/tags" Target="../tags/tag85.xml"/><Relationship Id="rId14" Type="http://schemas.openxmlformats.org/officeDocument/2006/relationships/tags" Target="../tags/tag84.xml"/><Relationship Id="rId13" Type="http://schemas.openxmlformats.org/officeDocument/2006/relationships/tags" Target="../tags/tag83.xml"/><Relationship Id="rId12" Type="http://schemas.openxmlformats.org/officeDocument/2006/relationships/image" Target="../media/image7.png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0000"/>
                </a:schemeClr>
              </a:gs>
              <a:gs pos="76000">
                <a:schemeClr val="bg2"/>
              </a:gs>
              <a:gs pos="100000">
                <a:schemeClr val="bg2">
                  <a:lumMod val="90000"/>
                </a:schemeClr>
              </a:gs>
              <a:gs pos="32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32" name="任意多边形: 形状 31"/>
          <p:cNvSpPr/>
          <p:nvPr userDrawn="1">
            <p:custDataLst>
              <p:tags r:id="rId3"/>
            </p:custDataLst>
          </p:nvPr>
        </p:nvSpPr>
        <p:spPr>
          <a:xfrm flipH="1">
            <a:off x="0" y="0"/>
            <a:ext cx="5031112" cy="4837283"/>
          </a:xfrm>
          <a:custGeom>
            <a:avLst/>
            <a:gdLst>
              <a:gd name="connsiteX0" fmla="*/ 5031112 w 5031112"/>
              <a:gd name="connsiteY0" fmla="*/ 0 h 4837283"/>
              <a:gd name="connsiteX1" fmla="*/ 2464967 w 5031112"/>
              <a:gd name="connsiteY1" fmla="*/ 0 h 4837283"/>
              <a:gd name="connsiteX2" fmla="*/ 491324 w 5031112"/>
              <a:gd name="connsiteY2" fmla="*/ 1973645 h 4837283"/>
              <a:gd name="connsiteX3" fmla="*/ 491324 w 5031112"/>
              <a:gd name="connsiteY3" fmla="*/ 4345961 h 4837283"/>
              <a:gd name="connsiteX4" fmla="*/ 491322 w 5031112"/>
              <a:gd name="connsiteY4" fmla="*/ 4345961 h 4837283"/>
              <a:gd name="connsiteX5" fmla="*/ 2863637 w 5031112"/>
              <a:gd name="connsiteY5" fmla="*/ 4345961 h 4837283"/>
              <a:gd name="connsiteX6" fmla="*/ 5031112 w 5031112"/>
              <a:gd name="connsiteY6" fmla="*/ 2178486 h 483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1112" h="4837283">
                <a:moveTo>
                  <a:pt x="5031112" y="0"/>
                </a:moveTo>
                <a:lnTo>
                  <a:pt x="2464967" y="0"/>
                </a:lnTo>
                <a:lnTo>
                  <a:pt x="491324" y="1973645"/>
                </a:lnTo>
                <a:cubicBezTo>
                  <a:pt x="-163775" y="2628742"/>
                  <a:pt x="-163775" y="3690865"/>
                  <a:pt x="491324" y="4345961"/>
                </a:cubicBezTo>
                <a:lnTo>
                  <a:pt x="491322" y="4345961"/>
                </a:lnTo>
                <a:cubicBezTo>
                  <a:pt x="1146417" y="5001058"/>
                  <a:pt x="2208540" y="5001058"/>
                  <a:pt x="2863637" y="4345961"/>
                </a:cubicBezTo>
                <a:lnTo>
                  <a:pt x="5031112" y="2178486"/>
                </a:lnTo>
                <a:close/>
              </a:path>
            </a:pathLst>
          </a:custGeom>
          <a:gradFill flip="none" rotWithShape="1">
            <a:gsLst>
              <a:gs pos="25000">
                <a:schemeClr val="accent1">
                  <a:alpha val="0"/>
                </a:schemeClr>
              </a:gs>
              <a:gs pos="100000">
                <a:schemeClr val="accent1">
                  <a:alpha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 userDrawn="1">
            <p:custDataLst>
              <p:tags r:id="rId4"/>
            </p:custDataLst>
          </p:nvPr>
        </p:nvSpPr>
        <p:spPr>
          <a:xfrm flipH="1">
            <a:off x="0" y="3926114"/>
            <a:ext cx="4039134" cy="2931886"/>
          </a:xfrm>
          <a:custGeom>
            <a:avLst/>
            <a:gdLst>
              <a:gd name="connsiteX0" fmla="*/ 4451386 w 5521711"/>
              <a:gd name="connsiteY0" fmla="*/ 0 h 4008043"/>
              <a:gd name="connsiteX1" fmla="*/ 5208220 w 5521711"/>
              <a:gd name="connsiteY1" fmla="*/ 313490 h 4008043"/>
              <a:gd name="connsiteX2" fmla="*/ 5208220 w 5521711"/>
              <a:gd name="connsiteY2" fmla="*/ 1827159 h 4008043"/>
              <a:gd name="connsiteX3" fmla="*/ 3027335 w 5521711"/>
              <a:gd name="connsiteY3" fmla="*/ 4008043 h 4008043"/>
              <a:gd name="connsiteX4" fmla="*/ 0 w 5521711"/>
              <a:gd name="connsiteY4" fmla="*/ 4008043 h 4008043"/>
              <a:gd name="connsiteX5" fmla="*/ 3694552 w 5521711"/>
              <a:gd name="connsiteY5" fmla="*/ 313490 h 4008043"/>
              <a:gd name="connsiteX6" fmla="*/ 4451386 w 5521711"/>
              <a:gd name="connsiteY6" fmla="*/ 0 h 400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21711" h="4008043">
                <a:moveTo>
                  <a:pt x="4451386" y="0"/>
                </a:moveTo>
                <a:cubicBezTo>
                  <a:pt x="4725306" y="0"/>
                  <a:pt x="4999226" y="104497"/>
                  <a:pt x="5208220" y="313490"/>
                </a:cubicBezTo>
                <a:cubicBezTo>
                  <a:pt x="5626208" y="731478"/>
                  <a:pt x="5626208" y="1409171"/>
                  <a:pt x="5208220" y="1827159"/>
                </a:cubicBezTo>
                <a:lnTo>
                  <a:pt x="3027335" y="4008043"/>
                </a:lnTo>
                <a:lnTo>
                  <a:pt x="0" y="4008043"/>
                </a:lnTo>
                <a:lnTo>
                  <a:pt x="3694552" y="313490"/>
                </a:lnTo>
                <a:cubicBezTo>
                  <a:pt x="3903546" y="104497"/>
                  <a:pt x="4177466" y="0"/>
                  <a:pt x="4451386" y="0"/>
                </a:cubicBezTo>
                <a:close/>
              </a:path>
            </a:pathLst>
          </a:custGeom>
          <a:gradFill flip="none" rotWithShape="1">
            <a:gsLst>
              <a:gs pos="18000">
                <a:schemeClr val="accent1">
                  <a:alpha val="0"/>
                </a:schemeClr>
              </a:gs>
              <a:gs pos="100000">
                <a:schemeClr val="accent1">
                  <a:alpha val="4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1" name="椭圆 10"/>
          <p:cNvSpPr/>
          <p:nvPr userDrawn="1">
            <p:custDataLst>
              <p:tags r:id="rId5"/>
            </p:custDataLst>
          </p:nvPr>
        </p:nvSpPr>
        <p:spPr>
          <a:xfrm rot="16200000">
            <a:off x="10818224" y="922126"/>
            <a:ext cx="110724" cy="110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>
            <p:custDataLst>
              <p:tags r:id="rId6"/>
            </p:custDataLst>
          </p:nvPr>
        </p:nvSpPr>
        <p:spPr>
          <a:xfrm rot="16200000">
            <a:off x="11005471" y="922126"/>
            <a:ext cx="110724" cy="110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>
            <p:custDataLst>
              <p:tags r:id="rId7"/>
            </p:custDataLst>
          </p:nvPr>
        </p:nvSpPr>
        <p:spPr>
          <a:xfrm rot="16200000">
            <a:off x="10443731" y="922126"/>
            <a:ext cx="110724" cy="110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>
            <p:custDataLst>
              <p:tags r:id="rId8"/>
            </p:custDataLst>
          </p:nvPr>
        </p:nvSpPr>
        <p:spPr>
          <a:xfrm rot="16200000">
            <a:off x="10630978" y="922126"/>
            <a:ext cx="110724" cy="110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 userDrawn="1">
            <p:custDataLst>
              <p:tags r:id="rId9"/>
            </p:custDataLst>
          </p:nvPr>
        </p:nvCxnSpPr>
        <p:spPr>
          <a:xfrm>
            <a:off x="1064260" y="922020"/>
            <a:ext cx="1778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>
            <p:custDataLst>
              <p:tags r:id="rId10"/>
            </p:custDataLst>
          </p:nvPr>
        </p:nvCxnSpPr>
        <p:spPr>
          <a:xfrm>
            <a:off x="1064260" y="1033145"/>
            <a:ext cx="1778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>
            <p:custDataLst>
              <p:tags r:id="rId11"/>
            </p:custDataLst>
          </p:nvPr>
        </p:nvCxnSpPr>
        <p:spPr>
          <a:xfrm>
            <a:off x="1064260" y="977265"/>
            <a:ext cx="1778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 userDrawn="1">
            <p:ph type="ctrTitle"/>
            <p:custDataLst>
              <p:tags r:id="rId12"/>
            </p:custDataLst>
          </p:nvPr>
        </p:nvSpPr>
        <p:spPr>
          <a:xfrm>
            <a:off x="5878513" y="1393781"/>
            <a:ext cx="5257800" cy="2479717"/>
          </a:xfrm>
        </p:spPr>
        <p:txBody>
          <a:bodyPr wrap="square" anchor="b">
            <a:normAutofit/>
          </a:bodyPr>
          <a:lstStyle>
            <a:lvl1pPr algn="r">
              <a:lnSpc>
                <a:spcPct val="10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3"/>
            </p:custDataLst>
          </p:nvPr>
        </p:nvSpPr>
        <p:spPr>
          <a:xfrm>
            <a:off x="5878513" y="4122745"/>
            <a:ext cx="5257800" cy="804856"/>
          </a:xfrm>
        </p:spPr>
        <p:txBody>
          <a:bodyPr wrap="square">
            <a:normAutofit/>
          </a:bodyPr>
          <a:lstStyle>
            <a:lvl1pPr marL="0" indent="0" algn="r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5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 userDrawn="1">
            <p:ph type="body" sz="quarter" idx="17" hasCustomPrompt="1"/>
            <p:custDataLst>
              <p:tags r:id="rId17"/>
            </p:custDataLst>
          </p:nvPr>
        </p:nvSpPr>
        <p:spPr>
          <a:xfrm>
            <a:off x="8256313" y="4991279"/>
            <a:ext cx="2880000" cy="5890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zh-CN" altLang="en-US" sz="1600" b="1" dirty="0"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pPr marL="0" lvl="0" algn="ctr"/>
            <a:r>
              <a:rPr lang="zh-CN" altLang="en-US" dirty="0"/>
              <a:t>署名</a:t>
            </a:r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1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1938" y="1378526"/>
            <a:ext cx="4893081" cy="4470956"/>
          </a:xfrm>
          <a:prstGeom prst="rect">
            <a:avLst/>
          </a:prstGeom>
          <a:effectLst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99573">
                <a:schemeClr val="bg2"/>
              </a:gs>
              <a:gs pos="0">
                <a:schemeClr val="bg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>
            <p:custDataLst>
              <p:tags r:id="rId3"/>
            </p:custDataLst>
          </p:nvPr>
        </p:nvSpPr>
        <p:spPr>
          <a:xfrm flipV="1">
            <a:off x="1" y="5541976"/>
            <a:ext cx="1752600" cy="1316024"/>
          </a:xfrm>
          <a:custGeom>
            <a:avLst/>
            <a:gdLst>
              <a:gd name="connsiteX0" fmla="*/ 2252662 w 2252662"/>
              <a:gd name="connsiteY0" fmla="*/ 0 h 1691520"/>
              <a:gd name="connsiteX1" fmla="*/ 0 w 2252662"/>
              <a:gd name="connsiteY1" fmla="*/ 0 h 1691520"/>
              <a:gd name="connsiteX2" fmla="*/ 0 w 2252662"/>
              <a:gd name="connsiteY2" fmla="*/ 1673458 h 1691520"/>
              <a:gd name="connsiteX3" fmla="*/ 92468 w 2252662"/>
              <a:gd name="connsiteY3" fmla="*/ 1686802 h 1691520"/>
              <a:gd name="connsiteX4" fmla="*/ 920390 w 2252662"/>
              <a:gd name="connsiteY4" fmla="*/ 1389522 h 1691520"/>
              <a:gd name="connsiteX5" fmla="*/ 2252662 w 2252662"/>
              <a:gd name="connsiteY5" fmla="*/ 57250 h 169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52662" h="1691520">
                <a:moveTo>
                  <a:pt x="2252662" y="0"/>
                </a:moveTo>
                <a:lnTo>
                  <a:pt x="0" y="0"/>
                </a:lnTo>
                <a:lnTo>
                  <a:pt x="0" y="1673458"/>
                </a:lnTo>
                <a:lnTo>
                  <a:pt x="92468" y="1686802"/>
                </a:lnTo>
                <a:cubicBezTo>
                  <a:pt x="388232" y="1715114"/>
                  <a:pt x="693891" y="1616021"/>
                  <a:pt x="920390" y="1389522"/>
                </a:cubicBezTo>
                <a:lnTo>
                  <a:pt x="2252662" y="5725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1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5" name="任意多边形: 形状 14"/>
          <p:cNvSpPr/>
          <p:nvPr userDrawn="1">
            <p:custDataLst>
              <p:tags r:id="rId4"/>
            </p:custDataLst>
          </p:nvPr>
        </p:nvSpPr>
        <p:spPr>
          <a:xfrm flipH="1">
            <a:off x="9663495" y="0"/>
            <a:ext cx="2528505" cy="1898650"/>
          </a:xfrm>
          <a:custGeom>
            <a:avLst/>
            <a:gdLst>
              <a:gd name="connsiteX0" fmla="*/ 2252662 w 2252662"/>
              <a:gd name="connsiteY0" fmla="*/ 0 h 1691520"/>
              <a:gd name="connsiteX1" fmla="*/ 0 w 2252662"/>
              <a:gd name="connsiteY1" fmla="*/ 0 h 1691520"/>
              <a:gd name="connsiteX2" fmla="*/ 0 w 2252662"/>
              <a:gd name="connsiteY2" fmla="*/ 1673458 h 1691520"/>
              <a:gd name="connsiteX3" fmla="*/ 92468 w 2252662"/>
              <a:gd name="connsiteY3" fmla="*/ 1686802 h 1691520"/>
              <a:gd name="connsiteX4" fmla="*/ 920390 w 2252662"/>
              <a:gd name="connsiteY4" fmla="*/ 1389522 h 1691520"/>
              <a:gd name="connsiteX5" fmla="*/ 2252662 w 2252662"/>
              <a:gd name="connsiteY5" fmla="*/ 57250 h 169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52662" h="1691520">
                <a:moveTo>
                  <a:pt x="2252662" y="0"/>
                </a:moveTo>
                <a:lnTo>
                  <a:pt x="0" y="0"/>
                </a:lnTo>
                <a:lnTo>
                  <a:pt x="0" y="1673458"/>
                </a:lnTo>
                <a:lnTo>
                  <a:pt x="92468" y="1686802"/>
                </a:lnTo>
                <a:cubicBezTo>
                  <a:pt x="388232" y="1715114"/>
                  <a:pt x="693891" y="1616021"/>
                  <a:pt x="920390" y="1389522"/>
                </a:cubicBezTo>
                <a:lnTo>
                  <a:pt x="2252662" y="5725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2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39788" y="887033"/>
            <a:ext cx="1656669" cy="1081088"/>
          </a:xfrm>
        </p:spPr>
        <p:txBody>
          <a:bodyPr wrap="square" anchor="ctr" anchorCtr="0">
            <a:normAutofit/>
          </a:bodyPr>
          <a:lstStyle>
            <a:lvl1pPr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" contrast="2000"/>
                    </a14:imgEffect>
                    <a14:imgEffect>
                      <a14:saturation sat="150000"/>
                    </a14:imgEffect>
                  </a14:imgLayer>
                </a14:imgProps>
              </a:ext>
            </a:extLst>
          </a:blip>
          <a:srcRect l="19833" t="7014" r="49516" b="66504"/>
          <a:stretch>
            <a:fillRect/>
          </a:stretch>
        </p:blipFill>
        <p:spPr>
          <a:xfrm>
            <a:off x="9259756" y="523962"/>
            <a:ext cx="2188446" cy="1374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0000"/>
                </a:schemeClr>
              </a:gs>
              <a:gs pos="76000">
                <a:schemeClr val="bg2"/>
              </a:gs>
              <a:gs pos="100000">
                <a:schemeClr val="bg2">
                  <a:lumMod val="90000"/>
                </a:schemeClr>
              </a:gs>
              <a:gs pos="32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8" name="任意多边形: 形状 27"/>
          <p:cNvSpPr/>
          <p:nvPr userDrawn="1">
            <p:custDataLst>
              <p:tags r:id="rId3"/>
            </p:custDataLst>
          </p:nvPr>
        </p:nvSpPr>
        <p:spPr>
          <a:xfrm>
            <a:off x="7348820" y="1563754"/>
            <a:ext cx="4843180" cy="5294246"/>
          </a:xfrm>
          <a:custGeom>
            <a:avLst/>
            <a:gdLst>
              <a:gd name="connsiteX0" fmla="*/ 1620784 w 4843180"/>
              <a:gd name="connsiteY0" fmla="*/ 0 h 5294246"/>
              <a:gd name="connsiteX1" fmla="*/ 2766851 w 4843180"/>
              <a:gd name="connsiteY1" fmla="*/ 474717 h 5294246"/>
              <a:gd name="connsiteX2" fmla="*/ 4843180 w 4843180"/>
              <a:gd name="connsiteY2" fmla="*/ 2551047 h 5294246"/>
              <a:gd name="connsiteX3" fmla="*/ 4843180 w 4843180"/>
              <a:gd name="connsiteY3" fmla="*/ 5294246 h 5294246"/>
              <a:gd name="connsiteX4" fmla="*/ 3002111 w 4843180"/>
              <a:gd name="connsiteY4" fmla="*/ 5294246 h 5294246"/>
              <a:gd name="connsiteX5" fmla="*/ 474717 w 4843180"/>
              <a:gd name="connsiteY5" fmla="*/ 2766852 h 5294246"/>
              <a:gd name="connsiteX6" fmla="*/ 474717 w 4843180"/>
              <a:gd name="connsiteY6" fmla="*/ 474717 h 5294246"/>
              <a:gd name="connsiteX7" fmla="*/ 1620784 w 4843180"/>
              <a:gd name="connsiteY7" fmla="*/ 0 h 5294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3180" h="5294246">
                <a:moveTo>
                  <a:pt x="1620784" y="0"/>
                </a:moveTo>
                <a:cubicBezTo>
                  <a:pt x="2035579" y="0"/>
                  <a:pt x="2450374" y="158239"/>
                  <a:pt x="2766851" y="474717"/>
                </a:cubicBezTo>
                <a:lnTo>
                  <a:pt x="4843180" y="2551047"/>
                </a:lnTo>
                <a:lnTo>
                  <a:pt x="4843180" y="5294246"/>
                </a:lnTo>
                <a:lnTo>
                  <a:pt x="3002111" y="5294246"/>
                </a:lnTo>
                <a:lnTo>
                  <a:pt x="474717" y="2766852"/>
                </a:lnTo>
                <a:cubicBezTo>
                  <a:pt x="-158239" y="2133896"/>
                  <a:pt x="-158239" y="1107672"/>
                  <a:pt x="474717" y="474717"/>
                </a:cubicBezTo>
                <a:cubicBezTo>
                  <a:pt x="791195" y="158239"/>
                  <a:pt x="1205989" y="0"/>
                  <a:pt x="1620784" y="0"/>
                </a:cubicBezTo>
                <a:close/>
              </a:path>
            </a:pathLst>
          </a:custGeom>
          <a:gradFill flip="none" rotWithShape="1">
            <a:gsLst>
              <a:gs pos="23000">
                <a:schemeClr val="accent1">
                  <a:alpha val="0"/>
                </a:schemeClr>
              </a:gs>
              <a:gs pos="100000">
                <a:schemeClr val="accent1">
                  <a:alpha val="3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cxnSp>
        <p:nvCxnSpPr>
          <p:cNvPr id="20" name="直接连接符 19"/>
          <p:cNvCxnSpPr/>
          <p:nvPr userDrawn="1">
            <p:custDataLst>
              <p:tags r:id="rId7"/>
            </p:custDataLst>
          </p:nvPr>
        </p:nvCxnSpPr>
        <p:spPr>
          <a:xfrm>
            <a:off x="1252929" y="1521975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>
            <p:custDataLst>
              <p:tags r:id="rId8"/>
            </p:custDataLst>
          </p:nvPr>
        </p:nvCxnSpPr>
        <p:spPr>
          <a:xfrm>
            <a:off x="1252929" y="1632699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9"/>
            </p:custDataLst>
          </p:nvPr>
        </p:nvCxnSpPr>
        <p:spPr>
          <a:xfrm>
            <a:off x="1252929" y="1577337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10"/>
            </p:custDataLst>
          </p:nvPr>
        </p:nvSpPr>
        <p:spPr>
          <a:xfrm>
            <a:off x="1235211" y="3328717"/>
            <a:ext cx="5255400" cy="2114154"/>
          </a:xfrm>
        </p:spPr>
        <p:txBody>
          <a:bodyPr wrap="square" anchor="t" anchorCtr="0">
            <a:normAutofit/>
          </a:bodyPr>
          <a:lstStyle>
            <a:lvl1pPr algn="l">
              <a:defRPr sz="5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 userDrawn="1">
            <p:ph type="body" sz="quarter" idx="13" hasCustomPrompt="1"/>
            <p:custDataLst>
              <p:tags r:id="rId11"/>
            </p:custDataLst>
          </p:nvPr>
        </p:nvSpPr>
        <p:spPr>
          <a:xfrm>
            <a:off x="1232811" y="1732912"/>
            <a:ext cx="5255400" cy="1491030"/>
          </a:xfrm>
        </p:spPr>
        <p:txBody>
          <a:bodyPr wrap="none" anchor="ctr">
            <a:noAutofit/>
          </a:bodyPr>
          <a:lstStyle>
            <a:lvl1pPr marL="0" indent="0" algn="l">
              <a:buNone/>
              <a:defRPr sz="7200" b="1">
                <a:gradFill>
                  <a:gsLst>
                    <a:gs pos="0">
                      <a:schemeClr val="accent3"/>
                    </a:gs>
                    <a:gs pos="100000">
                      <a:schemeClr val="accent4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9" t="4655" r="21959"/>
          <a:stretch>
            <a:fillRect/>
          </a:stretch>
        </p:blipFill>
        <p:spPr>
          <a:xfrm>
            <a:off x="7034148" y="1097729"/>
            <a:ext cx="3904923" cy="4550876"/>
          </a:xfrm>
          <a:prstGeom prst="rect">
            <a:avLst/>
          </a:prstGeom>
          <a:effectLst/>
        </p:spPr>
      </p:pic>
      <p:sp>
        <p:nvSpPr>
          <p:cNvPr id="36" name="任意多边形: 形状 35"/>
          <p:cNvSpPr/>
          <p:nvPr userDrawn="1">
            <p:custDataLst>
              <p:tags r:id="rId14"/>
            </p:custDataLst>
          </p:nvPr>
        </p:nvSpPr>
        <p:spPr>
          <a:xfrm>
            <a:off x="8589226" y="0"/>
            <a:ext cx="3284026" cy="2745652"/>
          </a:xfrm>
          <a:custGeom>
            <a:avLst/>
            <a:gdLst>
              <a:gd name="connsiteX0" fmla="*/ 1722 w 3284026"/>
              <a:gd name="connsiteY0" fmla="*/ 0 h 2745652"/>
              <a:gd name="connsiteX1" fmla="*/ 1323461 w 3284026"/>
              <a:gd name="connsiteY1" fmla="*/ 0 h 2745652"/>
              <a:gd name="connsiteX2" fmla="*/ 1820838 w 3284026"/>
              <a:gd name="connsiteY2" fmla="*/ 497378 h 2745652"/>
              <a:gd name="connsiteX3" fmla="*/ 1821540 w 3284026"/>
              <a:gd name="connsiteY3" fmla="*/ 497378 h 2745652"/>
              <a:gd name="connsiteX4" fmla="*/ 3121285 w 3284026"/>
              <a:gd name="connsiteY4" fmla="*/ 1797125 h 2745652"/>
              <a:gd name="connsiteX5" fmla="*/ 3121285 w 3284026"/>
              <a:gd name="connsiteY5" fmla="*/ 2582912 h 2745652"/>
              <a:gd name="connsiteX6" fmla="*/ 3121285 w 3284026"/>
              <a:gd name="connsiteY6" fmla="*/ 2582911 h 2745652"/>
              <a:gd name="connsiteX7" fmla="*/ 2335497 w 3284026"/>
              <a:gd name="connsiteY7" fmla="*/ 2582911 h 2745652"/>
              <a:gd name="connsiteX8" fmla="*/ 1841245 w 3284026"/>
              <a:gd name="connsiteY8" fmla="*/ 2088659 h 2745652"/>
              <a:gd name="connsiteX9" fmla="*/ 1837418 w 3284026"/>
              <a:gd name="connsiteY9" fmla="*/ 2085533 h 2745652"/>
              <a:gd name="connsiteX10" fmla="*/ 162742 w 3284026"/>
              <a:gd name="connsiteY10" fmla="*/ 410857 h 2745652"/>
              <a:gd name="connsiteX11" fmla="*/ 0 w 3284026"/>
              <a:gd name="connsiteY11" fmla="*/ 17963 h 274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84026" h="2745652">
                <a:moveTo>
                  <a:pt x="1722" y="0"/>
                </a:moveTo>
                <a:lnTo>
                  <a:pt x="1323461" y="0"/>
                </a:lnTo>
                <a:lnTo>
                  <a:pt x="1820838" y="497378"/>
                </a:lnTo>
                <a:lnTo>
                  <a:pt x="1821540" y="497378"/>
                </a:lnTo>
                <a:lnTo>
                  <a:pt x="3121285" y="1797125"/>
                </a:lnTo>
                <a:cubicBezTo>
                  <a:pt x="3338274" y="2014114"/>
                  <a:pt x="3338274" y="2365923"/>
                  <a:pt x="3121285" y="2582912"/>
                </a:cubicBezTo>
                <a:lnTo>
                  <a:pt x="3121285" y="2582911"/>
                </a:lnTo>
                <a:cubicBezTo>
                  <a:pt x="2904296" y="2799900"/>
                  <a:pt x="2552486" y="2799900"/>
                  <a:pt x="2335497" y="2582911"/>
                </a:cubicBezTo>
                <a:lnTo>
                  <a:pt x="1841245" y="2088659"/>
                </a:lnTo>
                <a:lnTo>
                  <a:pt x="1837418" y="2085533"/>
                </a:lnTo>
                <a:lnTo>
                  <a:pt x="162742" y="410857"/>
                </a:lnTo>
                <a:cubicBezTo>
                  <a:pt x="54248" y="302363"/>
                  <a:pt x="0" y="160163"/>
                  <a:pt x="0" y="17963"/>
                </a:cubicBezTo>
                <a:close/>
              </a:path>
            </a:pathLst>
          </a:custGeom>
          <a:gradFill flip="none" rotWithShape="1">
            <a:gsLst>
              <a:gs pos="24000">
                <a:schemeClr val="accent1">
                  <a:alpha val="0"/>
                </a:schemeClr>
              </a:gs>
              <a:gs pos="100000">
                <a:schemeClr val="accent1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6000" y="1364400"/>
            <a:ext cx="5323800" cy="481320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64400"/>
            <a:ext cx="5323800" cy="481320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96000" y="1364400"/>
            <a:ext cx="5301575" cy="540000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6000" y="2061275"/>
            <a:ext cx="5301575" cy="4128388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364400"/>
            <a:ext cx="5323800" cy="540000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2061275"/>
            <a:ext cx="5323800" cy="4128388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360000"/>
            <a:ext cx="10515600" cy="581760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6000" y="1296000"/>
            <a:ext cx="10800000" cy="576000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0000"/>
                </a:schemeClr>
              </a:gs>
              <a:gs pos="76000">
                <a:schemeClr val="bg2"/>
              </a:gs>
              <a:gs pos="100000">
                <a:schemeClr val="bg2">
                  <a:lumMod val="90000"/>
                </a:schemeClr>
              </a:gs>
              <a:gs pos="32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6"/>
            </p:custDataLst>
          </p:nvPr>
        </p:nvSpPr>
        <p:spPr>
          <a:xfrm>
            <a:off x="1070970" y="1341675"/>
            <a:ext cx="5257200" cy="2302502"/>
          </a:xfrm>
        </p:spPr>
        <p:txBody>
          <a:bodyPr wrap="square" anchor="b">
            <a:norm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1070970" y="3788177"/>
            <a:ext cx="5257200" cy="894277"/>
          </a:xfrm>
        </p:spPr>
        <p:txBody>
          <a:bodyPr wrap="square">
            <a:normAutofit/>
          </a:bodyPr>
          <a:lstStyle>
            <a:lvl1pPr marL="0" indent="0" algn="l">
              <a:lnSpc>
                <a:spcPct val="100000"/>
              </a:lnSpc>
              <a:buNone/>
              <a:defRPr sz="4400" b="1" cap="all" baseline="0">
                <a:ln>
                  <a:solidFill>
                    <a:schemeClr val="accent1">
                      <a:alpha val="70000"/>
                    </a:schemeClr>
                  </a:solidFill>
                </a:ln>
                <a:solidFill>
                  <a:schemeClr val="accent1">
                    <a:alpha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2" name="署名占位符 10"/>
          <p:cNvSpPr>
            <a:spLocks noGrp="1"/>
          </p:cNvSpPr>
          <p:nvPr>
            <p:ph type="body" sz="quarter" idx="17" hasCustomPrompt="1"/>
            <p:custDataLst>
              <p:tags r:id="rId8"/>
            </p:custDataLst>
          </p:nvPr>
        </p:nvSpPr>
        <p:spPr>
          <a:xfrm>
            <a:off x="1078355" y="4991279"/>
            <a:ext cx="2880000" cy="58901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zh-CN" altLang="en-US" sz="1600" b="1" dirty="0"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pPr marL="0" lvl="0" algn="ctr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15" name="任意多边形: 形状 14"/>
          <p:cNvSpPr/>
          <p:nvPr userDrawn="1">
            <p:custDataLst>
              <p:tags r:id="rId9"/>
            </p:custDataLst>
          </p:nvPr>
        </p:nvSpPr>
        <p:spPr>
          <a:xfrm>
            <a:off x="7160888" y="355576"/>
            <a:ext cx="5031112" cy="4837283"/>
          </a:xfrm>
          <a:custGeom>
            <a:avLst/>
            <a:gdLst>
              <a:gd name="connsiteX0" fmla="*/ 5031112 w 5031112"/>
              <a:gd name="connsiteY0" fmla="*/ 0 h 4837283"/>
              <a:gd name="connsiteX1" fmla="*/ 2464967 w 5031112"/>
              <a:gd name="connsiteY1" fmla="*/ 0 h 4837283"/>
              <a:gd name="connsiteX2" fmla="*/ 491324 w 5031112"/>
              <a:gd name="connsiteY2" fmla="*/ 1973645 h 4837283"/>
              <a:gd name="connsiteX3" fmla="*/ 491324 w 5031112"/>
              <a:gd name="connsiteY3" fmla="*/ 4345961 h 4837283"/>
              <a:gd name="connsiteX4" fmla="*/ 491322 w 5031112"/>
              <a:gd name="connsiteY4" fmla="*/ 4345961 h 4837283"/>
              <a:gd name="connsiteX5" fmla="*/ 2863637 w 5031112"/>
              <a:gd name="connsiteY5" fmla="*/ 4345961 h 4837283"/>
              <a:gd name="connsiteX6" fmla="*/ 5031112 w 5031112"/>
              <a:gd name="connsiteY6" fmla="*/ 2178486 h 483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1112" h="4837283">
                <a:moveTo>
                  <a:pt x="5031112" y="0"/>
                </a:moveTo>
                <a:lnTo>
                  <a:pt x="2464967" y="0"/>
                </a:lnTo>
                <a:lnTo>
                  <a:pt x="491324" y="1973645"/>
                </a:lnTo>
                <a:cubicBezTo>
                  <a:pt x="-163775" y="2628742"/>
                  <a:pt x="-163775" y="3690865"/>
                  <a:pt x="491324" y="4345961"/>
                </a:cubicBezTo>
                <a:lnTo>
                  <a:pt x="491322" y="4345961"/>
                </a:lnTo>
                <a:cubicBezTo>
                  <a:pt x="1146417" y="5001058"/>
                  <a:pt x="2208540" y="5001058"/>
                  <a:pt x="2863637" y="4345961"/>
                </a:cubicBezTo>
                <a:lnTo>
                  <a:pt x="5031112" y="2178486"/>
                </a:lnTo>
                <a:close/>
              </a:path>
            </a:pathLst>
          </a:custGeom>
          <a:gradFill flip="none" rotWithShape="1">
            <a:gsLst>
              <a:gs pos="25000">
                <a:schemeClr val="accent1">
                  <a:alpha val="0"/>
                </a:schemeClr>
              </a:gs>
              <a:gs pos="100000">
                <a:schemeClr val="accent1">
                  <a:alpha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 userDrawn="1">
            <p:custDataLst>
              <p:tags r:id="rId10"/>
            </p:custDataLst>
          </p:nvPr>
        </p:nvSpPr>
        <p:spPr>
          <a:xfrm>
            <a:off x="8152866" y="3926114"/>
            <a:ext cx="4039134" cy="2931886"/>
          </a:xfrm>
          <a:custGeom>
            <a:avLst/>
            <a:gdLst>
              <a:gd name="connsiteX0" fmla="*/ 4451386 w 5521711"/>
              <a:gd name="connsiteY0" fmla="*/ 0 h 4008043"/>
              <a:gd name="connsiteX1" fmla="*/ 5208220 w 5521711"/>
              <a:gd name="connsiteY1" fmla="*/ 313490 h 4008043"/>
              <a:gd name="connsiteX2" fmla="*/ 5208220 w 5521711"/>
              <a:gd name="connsiteY2" fmla="*/ 1827159 h 4008043"/>
              <a:gd name="connsiteX3" fmla="*/ 3027335 w 5521711"/>
              <a:gd name="connsiteY3" fmla="*/ 4008043 h 4008043"/>
              <a:gd name="connsiteX4" fmla="*/ 0 w 5521711"/>
              <a:gd name="connsiteY4" fmla="*/ 4008043 h 4008043"/>
              <a:gd name="connsiteX5" fmla="*/ 3694552 w 5521711"/>
              <a:gd name="connsiteY5" fmla="*/ 313490 h 4008043"/>
              <a:gd name="connsiteX6" fmla="*/ 4451386 w 5521711"/>
              <a:gd name="connsiteY6" fmla="*/ 0 h 400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21711" h="4008043">
                <a:moveTo>
                  <a:pt x="4451386" y="0"/>
                </a:moveTo>
                <a:cubicBezTo>
                  <a:pt x="4725306" y="0"/>
                  <a:pt x="4999226" y="104497"/>
                  <a:pt x="5208220" y="313490"/>
                </a:cubicBezTo>
                <a:cubicBezTo>
                  <a:pt x="5626208" y="731478"/>
                  <a:pt x="5626208" y="1409171"/>
                  <a:pt x="5208220" y="1827159"/>
                </a:cubicBezTo>
                <a:lnTo>
                  <a:pt x="3027335" y="4008043"/>
                </a:lnTo>
                <a:lnTo>
                  <a:pt x="0" y="4008043"/>
                </a:lnTo>
                <a:lnTo>
                  <a:pt x="3694552" y="313490"/>
                </a:lnTo>
                <a:cubicBezTo>
                  <a:pt x="3903546" y="104497"/>
                  <a:pt x="4177466" y="0"/>
                  <a:pt x="4451386" y="0"/>
                </a:cubicBezTo>
                <a:close/>
              </a:path>
            </a:pathLst>
          </a:custGeom>
          <a:gradFill flip="none" rotWithShape="1">
            <a:gsLst>
              <a:gs pos="18000">
                <a:schemeClr val="accent1">
                  <a:alpha val="0"/>
                </a:schemeClr>
              </a:gs>
              <a:gs pos="100000">
                <a:schemeClr val="accent1">
                  <a:alpha val="4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en-US" altLang="zh-CN" dirty="0"/>
              <a:t> </a:t>
            </a:r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0" r="16616"/>
          <a:stretch>
            <a:fillRect/>
          </a:stretch>
        </p:blipFill>
        <p:spPr>
          <a:xfrm>
            <a:off x="6278292" y="779874"/>
            <a:ext cx="4835353" cy="5156000"/>
          </a:xfrm>
          <a:prstGeom prst="rect">
            <a:avLst/>
          </a:prstGeom>
          <a:effectLst/>
        </p:spPr>
      </p:pic>
      <p:sp>
        <p:nvSpPr>
          <p:cNvPr id="19" name="椭圆 18"/>
          <p:cNvSpPr/>
          <p:nvPr userDrawn="1">
            <p:custDataLst>
              <p:tags r:id="rId13"/>
            </p:custDataLst>
          </p:nvPr>
        </p:nvSpPr>
        <p:spPr>
          <a:xfrm rot="16200000">
            <a:off x="10818224" y="922126"/>
            <a:ext cx="110724" cy="110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>
            <p:custDataLst>
              <p:tags r:id="rId14"/>
            </p:custDataLst>
          </p:nvPr>
        </p:nvSpPr>
        <p:spPr>
          <a:xfrm rot="16200000">
            <a:off x="11005471" y="922126"/>
            <a:ext cx="110724" cy="110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>
            <p:custDataLst>
              <p:tags r:id="rId15"/>
            </p:custDataLst>
          </p:nvPr>
        </p:nvSpPr>
        <p:spPr>
          <a:xfrm rot="16200000">
            <a:off x="10443731" y="922126"/>
            <a:ext cx="110724" cy="110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>
            <p:custDataLst>
              <p:tags r:id="rId16"/>
            </p:custDataLst>
          </p:nvPr>
        </p:nvSpPr>
        <p:spPr>
          <a:xfrm rot="16200000">
            <a:off x="10630978" y="922126"/>
            <a:ext cx="110724" cy="110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 userDrawn="1">
            <p:custDataLst>
              <p:tags r:id="rId17"/>
            </p:custDataLst>
          </p:nvPr>
        </p:nvCxnSpPr>
        <p:spPr>
          <a:xfrm>
            <a:off x="1064260" y="922020"/>
            <a:ext cx="1778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>
            <p:custDataLst>
              <p:tags r:id="rId18"/>
            </p:custDataLst>
          </p:nvPr>
        </p:nvCxnSpPr>
        <p:spPr>
          <a:xfrm>
            <a:off x="1064260" y="1033145"/>
            <a:ext cx="1778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>
            <p:custDataLst>
              <p:tags r:id="rId19"/>
            </p:custDataLst>
          </p:nvPr>
        </p:nvCxnSpPr>
        <p:spPr>
          <a:xfrm>
            <a:off x="1064260" y="977265"/>
            <a:ext cx="1778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2" Type="http://schemas.openxmlformats.org/officeDocument/2006/relationships/theme" Target="../theme/theme2.xml"/><Relationship Id="rId21" Type="http://schemas.openxmlformats.org/officeDocument/2006/relationships/tags" Target="../tags/tag97.xml"/><Relationship Id="rId20" Type="http://schemas.openxmlformats.org/officeDocument/2006/relationships/tags" Target="../tags/tag96.xml"/><Relationship Id="rId2" Type="http://schemas.openxmlformats.org/officeDocument/2006/relationships/slideLayout" Target="../slideLayouts/slideLayout15.xml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microsoft.com/office/2007/relationships/hdphoto" Target="../media/image9.wdp"/><Relationship Id="rId14" Type="http://schemas.openxmlformats.org/officeDocument/2006/relationships/image" Target="../media/image8.png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2"/>
            </p:custDataLst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99573">
                <a:schemeClr val="bg2"/>
              </a:gs>
              <a:gs pos="41000">
                <a:schemeClr val="bg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" contrast="2000"/>
                    </a14:imgEffect>
                    <a14:imgEffect>
                      <a14:saturation sat="150000"/>
                    </a14:imgEffect>
                  </a14:imgLayer>
                </a14:imgProps>
              </a:ext>
            </a:extLst>
          </a:blip>
          <a:srcRect l="63601" b="34913"/>
          <a:stretch>
            <a:fillRect/>
          </a:stretch>
        </p:blipFill>
        <p:spPr>
          <a:xfrm flipH="1">
            <a:off x="10693754" y="4910100"/>
            <a:ext cx="1498245" cy="19479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9600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96000" y="1364400"/>
            <a:ext cx="10800000" cy="4813200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5" Type="http://schemas.openxmlformats.org/officeDocument/2006/relationships/slideLayout" Target="../slideLayouts/slideLayout38.xml"/><Relationship Id="rId24" Type="http://schemas.openxmlformats.org/officeDocument/2006/relationships/tags" Target="../tags/tag120.xml"/><Relationship Id="rId23" Type="http://schemas.openxmlformats.org/officeDocument/2006/relationships/image" Target="../media/image15.svg"/><Relationship Id="rId22" Type="http://schemas.openxmlformats.org/officeDocument/2006/relationships/image" Target="../media/image14.png"/><Relationship Id="rId21" Type="http://schemas.openxmlformats.org/officeDocument/2006/relationships/tags" Target="../tags/tag119.xml"/><Relationship Id="rId20" Type="http://schemas.openxmlformats.org/officeDocument/2006/relationships/image" Target="../media/image13.svg"/><Relationship Id="rId2" Type="http://schemas.openxmlformats.org/officeDocument/2006/relationships/tags" Target="../tags/tag102.xml"/><Relationship Id="rId19" Type="http://schemas.openxmlformats.org/officeDocument/2006/relationships/image" Target="../media/image12.png"/><Relationship Id="rId18" Type="http://schemas.openxmlformats.org/officeDocument/2006/relationships/tags" Target="../tags/tag118.xml"/><Relationship Id="rId17" Type="http://schemas.openxmlformats.org/officeDocument/2006/relationships/tags" Target="../tags/tag117.xml"/><Relationship Id="rId16" Type="http://schemas.openxmlformats.org/officeDocument/2006/relationships/tags" Target="../tags/tag116.xml"/><Relationship Id="rId15" Type="http://schemas.openxmlformats.org/officeDocument/2006/relationships/tags" Target="../tags/tag115.xml"/><Relationship Id="rId14" Type="http://schemas.openxmlformats.org/officeDocument/2006/relationships/tags" Target="../tags/tag114.xml"/><Relationship Id="rId13" Type="http://schemas.openxmlformats.org/officeDocument/2006/relationships/tags" Target="../tags/tag113.xml"/><Relationship Id="rId12" Type="http://schemas.openxmlformats.org/officeDocument/2006/relationships/tags" Target="../tags/tag112.xml"/><Relationship Id="rId11" Type="http://schemas.openxmlformats.org/officeDocument/2006/relationships/tags" Target="../tags/tag111.xml"/><Relationship Id="rId10" Type="http://schemas.openxmlformats.org/officeDocument/2006/relationships/tags" Target="../tags/tag110.xml"/><Relationship Id="rId1" Type="http://schemas.openxmlformats.org/officeDocument/2006/relationships/tags" Target="../tags/tag10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2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271520" y="1656080"/>
            <a:ext cx="6268085" cy="26765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200000"/>
              </a:lnSpc>
              <a:defRPr/>
            </a:pP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项目四</a:t>
            </a:r>
            <a:r>
              <a:rPr lang="en-US" altLang="zh-CN" sz="32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会计凭证的填制与审核</a:t>
            </a:r>
            <a:endParaRPr lang="zh-CN" altLang="en-US" sz="2400" dirty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200000"/>
              </a:lnSpc>
              <a:defRPr/>
            </a:pPr>
            <a:r>
              <a:rPr lang="zh-CN" altLang="en-US" sz="28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任务七</a:t>
            </a:r>
            <a:r>
              <a:rPr lang="en-US" altLang="zh-CN" sz="28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凭证的整理和装订</a:t>
            </a:r>
            <a:endParaRPr lang="zh-CN" altLang="en-US" sz="2800" dirty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200000"/>
              </a:lnSpc>
              <a:defRPr/>
            </a:pPr>
            <a:r>
              <a:rPr lang="zh-CN" altLang="en-US" sz="24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endParaRPr lang="zh-CN" altLang="en-US" sz="2400" dirty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35075" y="3223895"/>
            <a:ext cx="5857240" cy="211391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包角式装订方式的操作步骤</a:t>
            </a: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sz="3600" dirty="0">
                <a:latin typeface="方正粗黑宋简体" panose="02000000000000000000" charset="-122"/>
                <a:ea typeface="方正大黑体_GBK" panose="02010600010101010101" charset="-122"/>
              </a:rPr>
              <a:t>03</a:t>
            </a:r>
            <a:endParaRPr lang="en-US" altLang="zh-CN" sz="36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/>
              <a:t>三、包角式装订方式的操作步骤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11580"/>
            <a:ext cx="10972800" cy="4732655"/>
          </a:xfrm>
        </p:spPr>
        <p:txBody>
          <a:bodyPr/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凭证装订形式包括包角式装订和侧装订两种。日常工作中，包角式装订更为常见。操作步骤如下：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第一步：准备会计凭证的封面、封底，分别附在会计凭证的前面和后面。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第二步：将事先裁剪好的包角纸放在封面左上角。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第三步：将凭证的棱角对齐，用两个大夹子固定住。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第四步：将凭证位置调整好之后，打开装订机电源（或用锥子），在凭证的左上角打两个孔。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/>
              <a:t>三、包角式装订方式的操作步骤</a:t>
            </a: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44600"/>
            <a:ext cx="10972800" cy="4881880"/>
          </a:xfrm>
        </p:spPr>
        <p:txBody>
          <a:bodyPr/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第五步：装订机操作的情况下，将铆管放到打好的孔内，依次按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“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下压铆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”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按钮，这样就将铆订订到了凭证上。（若手工账操作，用会计专用的线进行固定。）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第六步：装订好凭证之后，要将包角纸向左上角折叠，然后分别将包角的侧枝和上枝折向背面，均匀涂抹胶水并粘贴。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第七步：填写封面，即在会计凭证封面上填写单位名称、年度、月份和起止日期、凭证种类、起止号码等。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最后：填写凭证盒的封面内容，并将装订成册的会计凭证，装入凭证盒内。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477838"/>
            <a:ext cx="10972800" cy="1143000"/>
          </a:xfrm>
        </p:spPr>
        <p:txBody>
          <a:bodyPr/>
          <a:p>
            <a:pPr algn="l"/>
            <a:r>
              <a:rPr lang="zh-CN" altLang="en-US"/>
              <a:t>包角装订：</a:t>
            </a:r>
            <a:r>
              <a:rPr lang="zh-CN"/>
              <a:t>准备一张长方形的包角纸，将下方小长方体剪裁掉，剩下的为包角部分，也可以先装订，后裁剪</a:t>
            </a:r>
            <a:r>
              <a:rPr lang="zh-CN" altLang="en-US"/>
              <a:t>。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72565" y="1924685"/>
            <a:ext cx="4623435" cy="412242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flipV="1">
            <a:off x="3254375" y="5850890"/>
            <a:ext cx="2679065" cy="1016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6" name="直接连接符 5"/>
          <p:cNvCxnSpPr/>
          <p:nvPr/>
        </p:nvCxnSpPr>
        <p:spPr>
          <a:xfrm>
            <a:off x="5861685" y="3709035"/>
            <a:ext cx="24130" cy="210629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7" name="文本框 6"/>
          <p:cNvSpPr txBox="1"/>
          <p:nvPr/>
        </p:nvSpPr>
        <p:spPr>
          <a:xfrm>
            <a:off x="3935730" y="4577715"/>
            <a:ext cx="1687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剪裁部分</a:t>
            </a:r>
            <a:endParaRPr lang="zh-CN" altLang="en-US"/>
          </a:p>
        </p:txBody>
      </p:sp>
      <p:pic>
        <p:nvPicPr>
          <p:cNvPr id="8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04940" y="1924685"/>
            <a:ext cx="4623435" cy="412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478155"/>
            <a:ext cx="10518140" cy="1214755"/>
          </a:xfrm>
        </p:spPr>
        <p:txBody>
          <a:bodyPr/>
          <a:p>
            <a:pPr algn="l"/>
            <a:r>
              <a:rPr lang="zh-CN" altLang="en-US"/>
              <a:t>包角装订：在包角纸上方的正方体折叠的三角形内进行打孔分别距左边沿、上边沿</a:t>
            </a:r>
            <a:r>
              <a:rPr lang="en-US" altLang="zh-CN"/>
              <a:t>1.5</a:t>
            </a:r>
            <a:r>
              <a:rPr lang="zh-CN" altLang="en-US"/>
              <a:t>厘米各打</a:t>
            </a:r>
            <a:r>
              <a:rPr lang="en-US" altLang="zh-CN"/>
              <a:t>1</a:t>
            </a:r>
            <a:r>
              <a:rPr lang="zh-CN" altLang="en-US"/>
              <a:t>孔。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72565" y="1924685"/>
            <a:ext cx="4623435" cy="412242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830070" y="2644775"/>
            <a:ext cx="167640" cy="167005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124710" y="2364740"/>
            <a:ext cx="167640" cy="167005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451735" y="1447800"/>
            <a:ext cx="610235" cy="8020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/>
          <p:nvPr/>
        </p:nvCxnSpPr>
        <p:spPr>
          <a:xfrm flipV="1">
            <a:off x="1614170" y="2129790"/>
            <a:ext cx="1579880" cy="15557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圆角矩形标注 11"/>
          <p:cNvSpPr/>
          <p:nvPr/>
        </p:nvSpPr>
        <p:spPr>
          <a:xfrm>
            <a:off x="4319270" y="3853180"/>
            <a:ext cx="3338195" cy="1268095"/>
          </a:xfrm>
          <a:prstGeom prst="wedgeRoundRectCallout">
            <a:avLst>
              <a:gd name="adj1" fmla="val -105069"/>
              <a:gd name="adj2" fmla="val -112994"/>
              <a:gd name="adj3" fmla="val 16667"/>
            </a:avLst>
          </a:prstGeom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35475" y="3886200"/>
            <a:ext cx="3102610" cy="12350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sz="2475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沿此条红线进行折叠包角</a:t>
            </a:r>
            <a:r>
              <a:rPr lang="zh-CN" altLang="en-US" sz="2475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。</a:t>
            </a:r>
            <a:endParaRPr lang="zh-CN" altLang="en-US" sz="2475">
              <a:solidFill>
                <a:schemeClr val="tx2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084580"/>
            <a:ext cx="11268075" cy="4911090"/>
          </a:xfrm>
        </p:spPr>
        <p:txBody>
          <a:bodyPr/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包角装订：分别距左边沿、上边沿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1.5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厘米各打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孔，然后按下图所示穿线装订。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pic>
        <p:nvPicPr>
          <p:cNvPr id="14" name="图片 14"/>
          <p:cNvPicPr>
            <a:picLocks noChangeAspect="1"/>
          </p:cNvPicPr>
          <p:nvPr/>
        </p:nvPicPr>
        <p:blipFill>
          <a:blip r:embed="rId1"/>
          <a:srcRect l="14446" t="2908" r="12149" b="42456"/>
          <a:stretch>
            <a:fillRect/>
          </a:stretch>
        </p:blipFill>
        <p:spPr>
          <a:xfrm>
            <a:off x="703580" y="2465070"/>
            <a:ext cx="4996180" cy="375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4"/>
          <p:cNvPicPr>
            <a:picLocks noChangeAspect="1"/>
          </p:cNvPicPr>
          <p:nvPr/>
        </p:nvPicPr>
        <p:blipFill>
          <a:blip r:embed="rId2"/>
          <a:srcRect l="14446" t="57544" r="12149" b="4225"/>
          <a:stretch>
            <a:fillRect/>
          </a:stretch>
        </p:blipFill>
        <p:spPr>
          <a:xfrm>
            <a:off x="6439535" y="2898775"/>
            <a:ext cx="4697095" cy="290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35075" y="3223895"/>
            <a:ext cx="5857240" cy="211391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会计凭证装订的注意事项和要求</a:t>
            </a:r>
            <a:br>
              <a:rPr lang="en-US" altLang="zh-CN" sz="3200" dirty="0">
                <a:latin typeface="方正粗黑宋简体" panose="02000000000000000000" charset="-122"/>
                <a:ea typeface="方正大黑体_GBK" panose="02010600010101010101" charset="-122"/>
              </a:rPr>
            </a:br>
            <a:endParaRPr lang="en-US" altLang="zh-CN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sz="3600" dirty="0">
                <a:latin typeface="方正粗黑宋简体" panose="02000000000000000000" charset="-122"/>
                <a:ea typeface="方正大黑体_GBK" panose="02010600010101010101" charset="-122"/>
              </a:rPr>
              <a:t>04</a:t>
            </a:r>
            <a:endParaRPr lang="en-US" altLang="zh-CN" sz="36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/>
              <a:t>四、会计凭证装订的注意事项和要求（注意事项）</a:t>
            </a:r>
            <a:br>
              <a:rPr lang="zh-CN" altLang="en-US" sz="2800"/>
            </a:b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17955"/>
            <a:ext cx="10972800" cy="4525963"/>
          </a:xfrm>
        </p:spPr>
        <p:txBody>
          <a:bodyPr/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1.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对于数量过多的原始凭证，如工资结算表、领料单等，可以单独装订保管，但应在封面上注明原始凭证的张数、金额，所属记账凭证的日期、编号、种类；同时在记账凭证上注明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“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附件另订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”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和原始凭证名称及编号。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2.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各种经济合同、存出保证金收据以及涉外文件等重要原始凭证，应当另编目录，单独登记保管，并在有关的记账凭证和原始凭证上相互注明日期和编号。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1015" y="1245235"/>
            <a:ext cx="10972800" cy="4525963"/>
          </a:xfrm>
        </p:spPr>
        <p:txBody>
          <a:bodyPr/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、整齐、美观、牢固。凭证厚度一般为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1.5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厘米，最多不超过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厘米，如果本月凭证过多，可装订为多本；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、银行对账单、银行存款余额调节表不是原始凭证，但却是重要的会计资料，要单独装订保存；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、凭证中不能有大头针、曲别针、订书钉等金属物；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、写好凭证封面、单位名称、年度、月份、凭证种类（收付转）、起始日期、起始号数；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、线绳结要打在凭证背面。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/>
              <a:t>四、会计凭证装订的注意事项和要求（要求）</a:t>
            </a:r>
            <a:br>
              <a:rPr lang="zh-CN" altLang="en-US" sz="2800"/>
            </a:br>
            <a:endParaRPr lang="zh-CN" altLang="en-US" sz="280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7193" y="2699919"/>
            <a:ext cx="4467860" cy="82994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zh-CN" altLang="en-US" sz="4800" b="1" cap="all" dirty="0">
                <a:ln w="0">
                  <a:solidFill>
                    <a:schemeClr val="bg1"/>
                  </a:solidFill>
                </a:ln>
                <a:solidFill>
                  <a:srgbClr val="0099CC"/>
                </a:solidFill>
                <a:effectLst>
                  <a:reflection blurRad="12700" stA="50000" endPos="50000" dist="5000" dir="5400000" sy="-100000" rotWithShape="0"/>
                </a:effectLst>
                <a:latin typeface="方正超粗黑简体" pitchFamily="2" charset="-122"/>
                <a:ea typeface="方正超粗黑简体" pitchFamily="2" charset="-122"/>
              </a:rPr>
              <a:t>感谢您的观看！</a:t>
            </a:r>
            <a:endParaRPr lang="zh-CN" altLang="en-US" sz="4800" b="1" cap="all" dirty="0">
              <a:ln w="0">
                <a:solidFill>
                  <a:schemeClr val="bg1"/>
                </a:solidFill>
              </a:ln>
              <a:solidFill>
                <a:srgbClr val="0099CC"/>
              </a:solidFill>
              <a:effectLst>
                <a:reflection blurRad="12700" stA="50000" endPos="50000" dist="5000" dir="5400000" sy="-100000" rotWithShape="0"/>
              </a:effectLst>
              <a:latin typeface="方正超粗黑简体" pitchFamily="2" charset="-122"/>
              <a:ea typeface="方正超粗黑简体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990" y="373698"/>
            <a:ext cx="10972800" cy="11430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本节内容框架 </a:t>
            </a:r>
            <a:br>
              <a:rPr lang="zh-CN" alt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 sz="320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lang="zh-CN" altLang="en-US" sz="3200">
              <a:solidFill>
                <a:srgbClr val="000000"/>
              </a:solidFill>
              <a:effectLst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7" name="空心弧 6"/>
          <p:cNvSpPr/>
          <p:nvPr>
            <p:custDataLst>
              <p:tags r:id="rId1"/>
            </p:custDataLst>
          </p:nvPr>
        </p:nvSpPr>
        <p:spPr>
          <a:xfrm>
            <a:off x="-193653" y="1864432"/>
            <a:ext cx="1751368" cy="1751368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空心弧 7"/>
          <p:cNvSpPr/>
          <p:nvPr>
            <p:custDataLst>
              <p:tags r:id="rId2"/>
            </p:custDataLst>
          </p:nvPr>
        </p:nvSpPr>
        <p:spPr>
          <a:xfrm flipH="1" flipV="1">
            <a:off x="1361415" y="2141730"/>
            <a:ext cx="1751368" cy="1751368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空心弧 8"/>
          <p:cNvSpPr/>
          <p:nvPr>
            <p:custDataLst>
              <p:tags r:id="rId3"/>
            </p:custDataLst>
          </p:nvPr>
        </p:nvSpPr>
        <p:spPr>
          <a:xfrm rot="2700000">
            <a:off x="2888051" y="2536335"/>
            <a:ext cx="1751368" cy="1751368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空心弧 9"/>
          <p:cNvSpPr/>
          <p:nvPr>
            <p:custDataLst>
              <p:tags r:id="rId4"/>
            </p:custDataLst>
          </p:nvPr>
        </p:nvSpPr>
        <p:spPr>
          <a:xfrm rot="3120378" flipV="1">
            <a:off x="3747899" y="3853726"/>
            <a:ext cx="1751368" cy="1751368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空心弧 10"/>
          <p:cNvSpPr/>
          <p:nvPr>
            <p:custDataLst>
              <p:tags r:id="rId5"/>
            </p:custDataLst>
          </p:nvPr>
        </p:nvSpPr>
        <p:spPr>
          <a:xfrm rot="3023909" flipH="1">
            <a:off x="4915311" y="4910998"/>
            <a:ext cx="1751368" cy="1751368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6"/>
            </p:custDataLst>
          </p:nvPr>
        </p:nvSpPr>
        <p:spPr>
          <a:xfrm>
            <a:off x="1707184" y="2440423"/>
            <a:ext cx="1059830" cy="10598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7"/>
            </p:custDataLst>
          </p:nvPr>
        </p:nvSpPr>
        <p:spPr>
          <a:xfrm>
            <a:off x="3233682" y="2878204"/>
            <a:ext cx="1067629" cy="10676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>
            <p:custDataLst>
              <p:tags r:id="rId8"/>
            </p:custDataLst>
          </p:nvPr>
        </p:nvSpPr>
        <p:spPr>
          <a:xfrm>
            <a:off x="4089768" y="4200256"/>
            <a:ext cx="1067629" cy="10676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Freeform 10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4243181" y="4447762"/>
            <a:ext cx="760805" cy="572618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7158990" y="3403600"/>
            <a:ext cx="435102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包角式装订方式的操作步骤</a:t>
            </a: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1" name="圆角矩形 35"/>
          <p:cNvSpPr/>
          <p:nvPr>
            <p:custDataLst>
              <p:tags r:id="rId11"/>
            </p:custDataLst>
          </p:nvPr>
        </p:nvSpPr>
        <p:spPr>
          <a:xfrm>
            <a:off x="6310235" y="3403783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6307455" y="2421255"/>
            <a:ext cx="435102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纸质凭证封面填写规范</a:t>
            </a: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2" name="圆角矩形 34"/>
          <p:cNvSpPr/>
          <p:nvPr>
            <p:custDataLst>
              <p:tags r:id="rId13"/>
            </p:custDataLst>
          </p:nvPr>
        </p:nvSpPr>
        <p:spPr>
          <a:xfrm>
            <a:off x="5458594" y="2420950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5618480" y="1438275"/>
            <a:ext cx="435102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会计凭证装订前的准备工作</a:t>
            </a:r>
            <a:endParaRPr lang="zh-CN" altLang="en-US" sz="2400" spc="15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3" name="圆角矩形 30"/>
          <p:cNvSpPr/>
          <p:nvPr>
            <p:custDataLst>
              <p:tags r:id="rId15"/>
            </p:custDataLst>
          </p:nvPr>
        </p:nvSpPr>
        <p:spPr>
          <a:xfrm>
            <a:off x="4769626" y="1438118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>
            <p:custDataLst>
              <p:tags r:id="rId16"/>
            </p:custDataLst>
          </p:nvPr>
        </p:nvSpPr>
        <p:spPr>
          <a:xfrm>
            <a:off x="7845425" y="4386580"/>
            <a:ext cx="435102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algn="l" fontAlgn="auto">
              <a:lnSpc>
                <a:spcPct val="130000"/>
              </a:lnSpc>
            </a:pPr>
            <a:r>
              <a:rPr lang="zh-CN" altLang="en-US" sz="23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  <a:cs typeface="+mj-cs"/>
                <a:sym typeface="+mn-ea"/>
              </a:rPr>
              <a:t>会计凭证装订的注意事项和要求</a:t>
            </a:r>
            <a:br>
              <a:rPr lang="en-US" altLang="zh-CN" sz="23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  <a:cs typeface="+mj-cs"/>
                <a:sym typeface="+mn-ea"/>
              </a:rPr>
            </a:br>
            <a:endParaRPr lang="en-US" altLang="zh-CN" sz="1100" b="1" spc="150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  <a:cs typeface="+mj-cs"/>
              <a:sym typeface="+mn-ea"/>
            </a:endParaRPr>
          </a:p>
        </p:txBody>
      </p:sp>
      <p:sp>
        <p:nvSpPr>
          <p:cNvPr id="34" name="圆角矩形 34"/>
          <p:cNvSpPr/>
          <p:nvPr>
            <p:custDataLst>
              <p:tags r:id="rId17"/>
            </p:custDataLst>
          </p:nvPr>
        </p:nvSpPr>
        <p:spPr>
          <a:xfrm>
            <a:off x="6996388" y="4386614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35" name="图形 34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051348" y="2679047"/>
            <a:ext cx="371502" cy="582583"/>
          </a:xfrm>
          <a:prstGeom prst="rect">
            <a:avLst/>
          </a:prstGeom>
        </p:spPr>
      </p:pic>
      <p:pic>
        <p:nvPicPr>
          <p:cNvPr id="36" name="图形 35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514199" y="3175608"/>
            <a:ext cx="506594" cy="472821"/>
          </a:xfrm>
          <a:prstGeom prst="rect">
            <a:avLst/>
          </a:prstGeom>
        </p:spPr>
      </p:pic>
    </p:spTree>
    <p:custDataLst>
      <p:tags r:id="rId24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 altLang="zh-CN" sz="22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会计期末，记账凭证应当连同所附的原始凭证或者原始凭证汇总表，按照编号顺序，折叠整齐，按期装订成册，并加具封面，注明单位名称、年度、月份和起讫日期、凭证种类、起讫号码，由装订人在装订线封签外签名或者盖章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 sz="22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 sz="22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35075" y="3223895"/>
            <a:ext cx="5857240" cy="211391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一、会计凭证装订前的准备工作</a:t>
            </a: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sz="3600" dirty="0">
                <a:latin typeface="方正粗黑宋简体" panose="02000000000000000000" charset="-122"/>
                <a:ea typeface="方正大黑体_GBK" panose="02010600010101010101" charset="-122"/>
              </a:rPr>
              <a:t>01</a:t>
            </a:r>
            <a:endParaRPr lang="en-US" altLang="zh-CN" sz="36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/>
              <a:t>一、会计凭证装订前的准备工作</a:t>
            </a:r>
            <a:br>
              <a:rPr lang="zh-CN" altLang="en-US" sz="2800"/>
            </a:br>
            <a:endParaRPr lang="zh-CN" altLang="en-US" sz="2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058545"/>
            <a:ext cx="10972800" cy="5067935"/>
          </a:xfrm>
        </p:spPr>
        <p:txBody>
          <a:bodyPr/>
          <a:p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、分类整理，按顺序排列，检查日数、编号是否齐全；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、按凭证汇总日期归集（如按上、中、下旬汇总归集）确定装订成册的本数；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、摘除凭证内的金属物（如订书钉、大头针、回形针），对所有附件要折叠成同记账凭证大小，且要避开装订线，以便翻阅保持数字完整；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、整理检查凭证顺序号，如有颠倒要重新排列，发现缺号要查明原因，并检查附件是否齐全，附件章是否盖好；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</a:rPr>
              <a:t>、记账凭证上有关人员（如财务主管、复核、记账、制单等）的印章是否齐全。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35075" y="3223895"/>
            <a:ext cx="5857240" cy="211391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方正粗黑宋简体" panose="02000000000000000000" charset="-122"/>
                <a:ea typeface="方正大黑体_GBK" panose="02010600010101010101" charset="-122"/>
              </a:rPr>
              <a:t>纸质凭证封面填写规范</a:t>
            </a:r>
            <a:endParaRPr lang="zh-CN" altLang="en-US" sz="32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sz="3600" dirty="0">
                <a:latin typeface="方正粗黑宋简体" panose="02000000000000000000" charset="-122"/>
                <a:ea typeface="方正大黑体_GBK" panose="02010600010101010101" charset="-122"/>
              </a:rPr>
              <a:t>02</a:t>
            </a:r>
            <a:endParaRPr lang="en-US" altLang="zh-CN" sz="36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758825"/>
          </a:xfrm>
        </p:spPr>
        <p:txBody>
          <a:bodyPr/>
          <a:p>
            <a:r>
              <a:rPr lang="zh-CN" altLang="en-US"/>
              <a:t>二、纸质凭证封面填写规范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9135" y="1108075"/>
            <a:ext cx="11396980" cy="5166995"/>
          </a:xfrm>
        </p:spPr>
        <p:txBody>
          <a:bodyPr/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依据《会计基础工作规范》及实务操作要求，封面需包含以下内容：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1.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单位名称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必须使用单位全称（与营业执照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/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发票抬头一致），不可用简称。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示例：广州创维科技股份有限公司</a:t>
            </a:r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2.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时间信息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所属年度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/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月份：凭证对应的会计期间（如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2025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年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7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月）。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起止日期：一般为当月首日至末日（如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2025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年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07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月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01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日至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2025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年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07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月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31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日）。</a:t>
            </a:r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装订人分别签章，并注明装订日期。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837565"/>
          </a:xfrm>
        </p:spPr>
        <p:txBody>
          <a:bodyPr/>
          <a:p>
            <a:r>
              <a:rPr lang="zh-CN" altLang="en-US">
                <a:sym typeface="+mn-ea"/>
              </a:rPr>
              <a:t>二、纸质凭证封面填写规范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1330" y="1190625"/>
            <a:ext cx="11800840" cy="4753610"/>
          </a:xfrm>
        </p:spPr>
        <p:txBody>
          <a:bodyPr/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3.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凭证信息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凭证种类：按业务类型标注（如收款、付款、转账凭证或通用记账凭证等）。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凭证号数：填写本册凭证的起止编号（如自第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001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号至第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050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号），不足位时补零。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册数标注：采用会计大写数字（如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“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本月共叁册，本册是第贰册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”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），防止篡改。</a:t>
            </a:r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4.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数量统计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记账凭证张数：本册内记账凭证的总张数。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原始凭证张数：本册所有凭证后附的原始单据总数（如发票、单据）。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总页数：部分单位要求填写本册凭证</a:t>
            </a: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+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附件的总页数（非强制）。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837565"/>
          </a:xfrm>
        </p:spPr>
        <p:txBody>
          <a:bodyPr/>
          <a:p>
            <a:r>
              <a:rPr lang="zh-CN" altLang="en-US">
                <a:sym typeface="+mn-ea"/>
              </a:rPr>
              <a:t>二、纸质凭证封面填写规范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8655" y="1417955"/>
            <a:ext cx="10972800" cy="4525963"/>
          </a:xfrm>
        </p:spPr>
        <p:txBody>
          <a:bodyPr/>
          <a:p>
            <a:pPr>
              <a:lnSpc>
                <a:spcPct val="150000"/>
              </a:lnSpc>
            </a:pPr>
            <a:endParaRPr lang="en-US" altLang="zh-CN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5.</a:t>
            </a: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责任人员签章</a:t>
            </a:r>
            <a:endParaRPr lang="zh-CN" altLang="en-US" sz="240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需由会计主管、复核人、</a:t>
            </a:r>
            <a:r>
              <a:rPr lang="zh-CN" altLang="en-US" sz="2400"/>
              <a:t>需由会计主管、复核人、装订人分别签章，并注明装订日期。</a:t>
            </a:r>
            <a:endParaRPr lang="zh-CN" altLang="en-US" sz="2400"/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3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3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3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3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3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3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3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3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09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3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4"/>
</p:tagLst>
</file>

<file path=ppt/tags/tag110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323_3*l_h_f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3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2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3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3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4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3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3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6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170323_3*l_h_f*1_4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170323_3*l_h_i*1_4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8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3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19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3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12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38"/>
</p:tagLst>
</file>

<file path=ppt/tags/tag120.xml><?xml version="1.0" encoding="utf-8"?>
<p:tagLst xmlns:p="http://schemas.openxmlformats.org/presentationml/2006/main">
  <p:tag name="KSO_WM_SLIDE_ITEM_CNT" val="4"/>
</p:tagLst>
</file>

<file path=ppt/tags/tag12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53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  <p:tag name="KSO_WM_UNIT_ISCONTENTSTITLE" val="0"/>
</p:tagLst>
</file>

<file path=ppt/tags/tag122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1"/>
  <p:tag name="KSO_WM_UNIT_ID" val="custom20235953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</p:tagLst>
</file>

<file path=ppt/tags/tag123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53"/>
  <p:tag name="KSO_WM_TEMPLATE_CATEGORY" val="custom"/>
  <p:tag name="KSO_WM_SLIDE_INDEX" val="7"/>
  <p:tag name="KSO_WM_SLIDE_ID" val="custom20235953_7"/>
  <p:tag name="KSO_WM_TEMPLATE_MASTER_TYPE" val="0"/>
  <p:tag name="KSO_WM_SLIDE_LAYOUT" val="a_e"/>
  <p:tag name="KSO_WM_SLIDE_LAYOUT_CNT" val="1_1"/>
</p:tagLst>
</file>

<file path=ppt/tags/tag12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53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  <p:tag name="KSO_WM_UNIT_ISCONTENTSTITLE" val="0"/>
</p:tagLst>
</file>

<file path=ppt/tags/tag125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1"/>
  <p:tag name="KSO_WM_UNIT_ID" val="custom20235953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</p:tagLst>
</file>

<file path=ppt/tags/tag126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53"/>
  <p:tag name="KSO_WM_TEMPLATE_CATEGORY" val="custom"/>
  <p:tag name="KSO_WM_SLIDE_INDEX" val="7"/>
  <p:tag name="KSO_WM_SLIDE_ID" val="custom20235953_7"/>
  <p:tag name="KSO_WM_TEMPLATE_MASTER_TYPE" val="0"/>
  <p:tag name="KSO_WM_SLIDE_LAYOUT" val="a_e"/>
  <p:tag name="KSO_WM_SLIDE_LAYOUT_CNT" val="1_1"/>
</p:tagLst>
</file>

<file path=ppt/tags/tag12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53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  <p:tag name="KSO_WM_UNIT_ISCONTENTSTITLE" val="0"/>
</p:tagLst>
</file>

<file path=ppt/tags/tag128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1"/>
  <p:tag name="KSO_WM_UNIT_ID" val="custom20235953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</p:tagLst>
</file>

<file path=ppt/tags/tag129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53"/>
  <p:tag name="KSO_WM_TEMPLATE_CATEGORY" val="custom"/>
  <p:tag name="KSO_WM_SLIDE_INDEX" val="7"/>
  <p:tag name="KSO_WM_SLIDE_ID" val="custom20235953_7"/>
  <p:tag name="KSO_WM_TEMPLATE_MASTER_TYPE" val="0"/>
  <p:tag name="KSO_WM_SLIDE_LAYOUT" val="a_e"/>
  <p:tag name="KSO_WM_SLIDE_LAYOUT_CNT" val="1_1"/>
</p:tagLst>
</file>

<file path=ppt/tags/tag13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53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  <p:tag name="KSO_WM_UNIT_ISCONTENTSTITLE" val="0"/>
</p:tagLst>
</file>

<file path=ppt/tags/tag131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1"/>
  <p:tag name="KSO_WM_UNIT_ID" val="custom20235953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53"/>
  <p:tag name="KSO_WM_TEMPLATE_CATEGORY" val="custom"/>
</p:tagLst>
</file>

<file path=ppt/tags/tag132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53"/>
  <p:tag name="KSO_WM_TEMPLATE_CATEGORY" val="custom"/>
  <p:tag name="KSO_WM_SLIDE_INDEX" val="7"/>
  <p:tag name="KSO_WM_SLIDE_ID" val="custom20235953_7"/>
  <p:tag name="KSO_WM_TEMPLATE_MASTER_TYPE" val="0"/>
  <p:tag name="KSO_WM_SLIDE_LAYOUT" val="a_e"/>
  <p:tag name="KSO_WM_SLIDE_LAYOUT_CNT" val="1_1"/>
</p:tagLst>
</file>

<file path=ppt/tags/tag133.xml><?xml version="1.0" encoding="utf-8"?>
<p:tagLst xmlns:p="http://schemas.openxmlformats.org/presentationml/2006/main">
  <p:tag name="KSO_WM_PRESENTATION_SOURCE" val="WPPAIGeneratePPT"/>
</p:tagLst>
</file>

<file path=ppt/tags/tag14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26"/>
</p:tagLst>
</file>

<file path=ppt/tags/tag1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9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27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5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6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8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4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5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44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5.xml><?xml version="1.0" encoding="utf-8"?>
<p:tagLst xmlns:p="http://schemas.openxmlformats.org/presentationml/2006/main">
  <p:tag name="KSO_WM_UNIT_TYPE" val="f"/>
  <p:tag name="KSO_WM_UNIT_SUBTYPE" val="a"/>
  <p:tag name="KSO_WM_UNIT_INDEX" val="2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6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7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8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9.xml><?xml version="1.0" encoding="utf-8"?>
<p:tagLst xmlns:p="http://schemas.openxmlformats.org/presentationml/2006/main">
  <p:tag name="KSO_WM_UNIT_TYPE" val="h_a"/>
  <p:tag name="KSO_WM_UNIT_INDEX" val="1_1"/>
  <p:tag name="KSO_WM_BEAUTIFY_FLAG" val="#wm#"/>
  <p:tag name="KSO_WM_TAG_VERSION" val="3.0"/>
  <p:tag name="KSO_WM_UNIT_PRESET_TEXT" val="单击此处编辑母版文本样式"/>
  <p:tag name="KSO_WM_UNIT_ID" val="_6*h_a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5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0.xml><?xml version="1.0" encoding="utf-8"?>
<p:tagLst xmlns:p="http://schemas.openxmlformats.org/presentationml/2006/main">
  <p:tag name="KSO_WM_UNIT_TYPE" val="h_f"/>
  <p:tag name="KSO_WM_UNIT_SUBTYPE" val="a"/>
  <p:tag name="KSO_WM_UNIT_INDEX" val="1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51.xml><?xml version="1.0" encoding="utf-8"?>
<p:tagLst xmlns:p="http://schemas.openxmlformats.org/presentationml/2006/main">
  <p:tag name="KSO_WM_UNIT_TYPE" val="h_a"/>
  <p:tag name="KSO_WM_UNIT_INDEX" val="2_1"/>
  <p:tag name="KSO_WM_BEAUTIFY_FLAG" val="#wm#"/>
  <p:tag name="KSO_WM_TAG_VERSION" val="3.0"/>
  <p:tag name="KSO_WM_UNIT_PRESET_TEXT" val="单击此处编辑母版文本样式"/>
  <p:tag name="KSO_WM_UNIT_ID" val="_6*h_a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52.xml><?xml version="1.0" encoding="utf-8"?>
<p:tagLst xmlns:p="http://schemas.openxmlformats.org/presentationml/2006/main">
  <p:tag name="KSO_WM_UNIT_TYPE" val="h_f"/>
  <p:tag name="KSO_WM_UNIT_SUBTYPE" val="a"/>
  <p:tag name="KSO_WM_UNIT_INDEX" val="2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53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4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5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6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57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8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9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61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2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3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4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5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8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0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69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0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9"/>
</p:tagLst>
</file>

<file path=ppt/tags/tag7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4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5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6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4"/>
</p:tagLst>
</file>

<file path=ppt/tags/tag78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9"/>
</p:tagLst>
</file>

<file path=ppt/tags/tag79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26"/>
</p:tagLst>
</file>

<file path=ppt/tags/tag8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0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1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4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0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5953"/>
</p:tagLst>
</file>

<file path=ppt/tags/tag93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1.0"/>
  <p:tag name="KSO_WM_UNIT_PRESET_TEXT" val="单击此处编辑母版文本样式&#10;第二级&#10;第三级&#10;第四级&#10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CATEGORY" val="custom"/>
  <p:tag name="KSO_WM_TEMPLATE_INDEX" val="20235953"/>
</p:tagLst>
</file>

<file path=ppt/tags/tag94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6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7.xml><?xml version="1.0" encoding="utf-8"?>
<p:tagLst xmlns:p="http://schemas.openxmlformats.org/presentationml/2006/main">
  <p:tag name="KSO_WM_TEMPLATE_SUBCATEGORY" val="29"/>
  <p:tag name="KSO_WM_TEMPLATE_COLOR_TYPE" val="0"/>
  <p:tag name="KSO_WM_TAG_VERSION" val="3.0"/>
  <p:tag name="KSO_WM_TEMPLATE_THUMBS_INDEX" val="1、9"/>
  <p:tag name="KSO_WM_BEAUTIFY_FLAG" val="#wm#"/>
  <p:tag name="KSO_WM_TEMPLATE_INDEX" val="20235953"/>
  <p:tag name="KSO_WM_TEMPLATE_CATEGORY" val="custom"/>
  <p:tag name="KSO_WM_TEMPLATE_MASTER_TYPE" val="0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229">
      <a:dk1>
        <a:srgbClr val="333333"/>
      </a:dk1>
      <a:lt1>
        <a:sysClr val="window" lastClr="FFFFFF"/>
      </a:lt1>
      <a:dk2>
        <a:srgbClr val="000000"/>
      </a:dk2>
      <a:lt2>
        <a:srgbClr val="EADCFC"/>
      </a:lt2>
      <a:accent1>
        <a:srgbClr val="B494F3"/>
      </a:accent1>
      <a:accent2>
        <a:srgbClr val="845AD8"/>
      </a:accent2>
      <a:accent3>
        <a:srgbClr val="FF8B96"/>
      </a:accent3>
      <a:accent4>
        <a:srgbClr val="FF717B"/>
      </a:accent4>
      <a:accent5>
        <a:srgbClr val="FF7700"/>
      </a:accent5>
      <a:accent6>
        <a:srgbClr val="53C3FB"/>
      </a:accent6>
      <a:hlink>
        <a:srgbClr val="0026E5"/>
      </a:hlink>
      <a:folHlink>
        <a:srgbClr val="7E1FAD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lnSpc>
            <a:spcPct val="140000"/>
          </a:lnSpc>
          <a:defRPr sz="2400" kern="100" dirty="0">
            <a:effectLst/>
            <a:latin typeface="+mn-ea"/>
            <a:cs typeface="江城圆体 400W" panose="020B05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1855</Words>
  <Application>WPS 演示</Application>
  <PresentationFormat>宽屏</PresentationFormat>
  <Paragraphs>124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江城圆体 400W</vt:lpstr>
      <vt:lpstr>MiSans</vt:lpstr>
      <vt:lpstr>Times New Roman</vt:lpstr>
      <vt:lpstr>方正大黑体_GBK</vt:lpstr>
      <vt:lpstr>方正粗黑宋简体</vt:lpstr>
      <vt:lpstr>微软雅黑</vt:lpstr>
      <vt:lpstr>Arial Unicode MS</vt:lpstr>
      <vt:lpstr>黑体</vt:lpstr>
      <vt:lpstr>Calibri</vt:lpstr>
      <vt:lpstr>方正超粗黑简体</vt:lpstr>
      <vt:lpstr>1_Office 主题​​</vt:lpstr>
      <vt:lpstr>2_Office 主题​​</vt:lpstr>
      <vt:lpstr>3_Office 主题​​</vt:lpstr>
      <vt:lpstr>4_Office 主题​​</vt:lpstr>
      <vt:lpstr>PowerPoint 演示文稿</vt:lpstr>
      <vt:lpstr>本节内容框架   </vt:lpstr>
      <vt:lpstr>PowerPoint 演示文稿</vt:lpstr>
      <vt:lpstr>基础会计实训的目的与内容</vt:lpstr>
      <vt:lpstr>PowerPoint 演示文稿</vt:lpstr>
      <vt:lpstr>一、会计凭证装订前的准备工作</vt:lpstr>
      <vt:lpstr>PowerPoint 演示文稿</vt:lpstr>
      <vt:lpstr>PowerPoint 演示文稿</vt:lpstr>
      <vt:lpstr>二、纸质凭证封面填写规范</vt:lpstr>
      <vt:lpstr>二、纸质凭证封面填写规范</vt:lpstr>
      <vt:lpstr>PowerPoint 演示文稿</vt:lpstr>
      <vt:lpstr>PowerPoint 演示文稿</vt:lpstr>
      <vt:lpstr>PowerPoint 演示文稿</vt:lpstr>
      <vt:lpstr>包角装订：准备一张长方形的包角纸，将下方小长方体剪裁掉，剩下的为包角部分，也可以先装订，后裁剪。</vt:lpstr>
      <vt:lpstr>PowerPoint 演示文稿</vt:lpstr>
      <vt:lpstr>三、包角式装订方式的操作步骤</vt:lpstr>
      <vt:lpstr>PowerPoint 演示文稿</vt:lpstr>
      <vt:lpstr>三、会计凭证装订的注意事项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尹莺</dc:creator>
  <cp:lastModifiedBy>Alice</cp:lastModifiedBy>
  <cp:revision>158</cp:revision>
  <dcterms:created xsi:type="dcterms:W3CDTF">2019-06-19T02:08:00Z</dcterms:created>
  <dcterms:modified xsi:type="dcterms:W3CDTF">2025-07-23T08:16:54Z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90B559A960A1440DB6D819869AEFDA7F_13</vt:lpwstr>
  </property>
  <property fmtid="{D5CDD505-2E9C-101B-9397-08002B2CF9AE}" pid="4" name="KSOTemplateUUID">
    <vt:lpwstr>v1.0_ai_69796632965</vt:lpwstr>
  </property>
</Properties>
</file>